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  <p:sldMasterId id="214748365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974">
          <p15:clr>
            <a:srgbClr val="A4A3A4"/>
          </p15:clr>
        </p15:guide>
        <p15:guide id="2" pos="158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25" roundtripDataSignature="AMtx7miNqDCovlNs7uD5wvBgT+NYqbZNw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74" orient="horz"/>
        <p:guide pos="158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OpenSans-bold.fntdata"/><Relationship Id="rId21" Type="http://schemas.openxmlformats.org/officeDocument/2006/relationships/font" Target="fonts/OpenSans-regular.fntdata"/><Relationship Id="rId24" Type="http://schemas.openxmlformats.org/officeDocument/2006/relationships/font" Target="fonts/OpenSans-boldItalic.fntdata"/><Relationship Id="rId23" Type="http://schemas.openxmlformats.org/officeDocument/2006/relationships/font" Target="fonts/OpenSans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customschemas.google.com/relationships/presentationmetadata" Target="meta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b6e633fa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8b6e633fa9_0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b6e633fa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8b6e633fa9_0_5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8b6e633fa9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8b6e633fa9_0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b6e633fa9_0_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b6e633fa9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8b6e633fa9_0_8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b6e633fa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8b6e633fa9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6e633fa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8b6e633fa9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6e633fa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8b6e633fa9_0_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b6e633fa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8b6e633fa9_0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b6e633fa9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8b6e633fa9_0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b6e633fa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8b6e633fa9_0_4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Cabeçalho da Disciplina">
  <p:cSld name="1_Cabeçalho da Disciplina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37062" y="833314"/>
            <a:ext cx="3277076" cy="1181461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1"/>
          <p:cNvSpPr txBox="1"/>
          <p:nvPr>
            <p:ph type="title"/>
          </p:nvPr>
        </p:nvSpPr>
        <p:spPr>
          <a:xfrm>
            <a:off x="1043608" y="2787774"/>
            <a:ext cx="7056784" cy="16664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C8C8C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clusão">
  <p:cSld name="Conclusão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6905" y="228909"/>
            <a:ext cx="899591" cy="327998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31"/>
          <p:cNvSpPr txBox="1"/>
          <p:nvPr>
            <p:ph type="title"/>
          </p:nvPr>
        </p:nvSpPr>
        <p:spPr>
          <a:xfrm>
            <a:off x="611560" y="117765"/>
            <a:ext cx="7488832" cy="5502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1" name="Google Shape;61;p31"/>
          <p:cNvSpPr/>
          <p:nvPr/>
        </p:nvSpPr>
        <p:spPr>
          <a:xfrm>
            <a:off x="0" y="285753"/>
            <a:ext cx="611560" cy="1977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31"/>
          <p:cNvSpPr txBox="1"/>
          <p:nvPr>
            <p:ph idx="1" type="body"/>
          </p:nvPr>
        </p:nvSpPr>
        <p:spPr>
          <a:xfrm>
            <a:off x="755576" y="987574"/>
            <a:ext cx="7344816" cy="38884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☑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just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just">
              <a:lnSpc>
                <a:spcPct val="15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5275" lvl="3" marL="18288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5275" lvl="4" marL="22860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róxima aula">
  <p:cSld name="Próxima aula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6905" y="228909"/>
            <a:ext cx="899591" cy="32799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2"/>
          <p:cNvSpPr txBox="1"/>
          <p:nvPr>
            <p:ph type="title"/>
          </p:nvPr>
        </p:nvSpPr>
        <p:spPr>
          <a:xfrm>
            <a:off x="611560" y="117765"/>
            <a:ext cx="7488832" cy="5502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66" name="Google Shape;66;p32"/>
          <p:cNvSpPr/>
          <p:nvPr/>
        </p:nvSpPr>
        <p:spPr>
          <a:xfrm>
            <a:off x="0" y="285753"/>
            <a:ext cx="611560" cy="1977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32"/>
          <p:cNvSpPr txBox="1"/>
          <p:nvPr>
            <p:ph idx="1" type="body"/>
          </p:nvPr>
        </p:nvSpPr>
        <p:spPr>
          <a:xfrm>
            <a:off x="755576" y="987574"/>
            <a:ext cx="7344816" cy="38884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just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just">
              <a:lnSpc>
                <a:spcPct val="15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5275" lvl="3" marL="18288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5275" lvl="4" marL="22860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beçalho da Seção">
  <p:cSld name="Cabeçalho da Seção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2"/>
          <p:cNvSpPr txBox="1"/>
          <p:nvPr>
            <p:ph type="title"/>
          </p:nvPr>
        </p:nvSpPr>
        <p:spPr>
          <a:xfrm>
            <a:off x="1043608" y="2787774"/>
            <a:ext cx="7056784" cy="16664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pic>
        <p:nvPicPr>
          <p:cNvPr descr="C:\Users\dell\Google Drive\MKT - Marketing\Criação\Logo\logo igtismall.png" id="15" name="Google Shape;15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929861" y="835947"/>
            <a:ext cx="3284277" cy="1176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s e tópicos">
  <p:cSld name="Textos e tópicos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5"/>
          <p:cNvSpPr txBox="1"/>
          <p:nvPr>
            <p:ph type="title"/>
          </p:nvPr>
        </p:nvSpPr>
        <p:spPr>
          <a:xfrm>
            <a:off x="611560" y="117765"/>
            <a:ext cx="7488832" cy="5502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pic>
        <p:nvPicPr>
          <p:cNvPr id="18" name="Google Shape;18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6905" y="228909"/>
            <a:ext cx="899591" cy="32799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5"/>
          <p:cNvSpPr/>
          <p:nvPr/>
        </p:nvSpPr>
        <p:spPr>
          <a:xfrm>
            <a:off x="0" y="285753"/>
            <a:ext cx="611560" cy="1977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5"/>
          <p:cNvSpPr txBox="1"/>
          <p:nvPr>
            <p:ph idx="1" type="body"/>
          </p:nvPr>
        </p:nvSpPr>
        <p:spPr>
          <a:xfrm>
            <a:off x="755576" y="987574"/>
            <a:ext cx="7344816" cy="38884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just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just">
              <a:lnSpc>
                <a:spcPct val="15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5275" lvl="3" marL="18288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5275" lvl="4" marL="22860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clusão">
  <p:cSld name="Conclusão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6905" y="228909"/>
            <a:ext cx="899591" cy="32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6"/>
          <p:cNvSpPr txBox="1"/>
          <p:nvPr>
            <p:ph type="title"/>
          </p:nvPr>
        </p:nvSpPr>
        <p:spPr>
          <a:xfrm>
            <a:off x="611560" y="117765"/>
            <a:ext cx="7488832" cy="5502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4" name="Google Shape;24;p26"/>
          <p:cNvSpPr/>
          <p:nvPr/>
        </p:nvSpPr>
        <p:spPr>
          <a:xfrm>
            <a:off x="0" y="285753"/>
            <a:ext cx="611560" cy="1977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6"/>
          <p:cNvSpPr txBox="1"/>
          <p:nvPr>
            <p:ph idx="1" type="body"/>
          </p:nvPr>
        </p:nvSpPr>
        <p:spPr>
          <a:xfrm>
            <a:off x="755576" y="987574"/>
            <a:ext cx="7344816" cy="38884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☑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just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just">
              <a:lnSpc>
                <a:spcPct val="15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5275" lvl="3" marL="18288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5275" lvl="4" marL="22860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róxima aula">
  <p:cSld name="Próxima aula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6905" y="228909"/>
            <a:ext cx="899591" cy="327998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7"/>
          <p:cNvSpPr txBox="1"/>
          <p:nvPr>
            <p:ph type="title"/>
          </p:nvPr>
        </p:nvSpPr>
        <p:spPr>
          <a:xfrm>
            <a:off x="611560" y="117765"/>
            <a:ext cx="7488832" cy="5502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9" name="Google Shape;29;p27"/>
          <p:cNvSpPr/>
          <p:nvPr/>
        </p:nvSpPr>
        <p:spPr>
          <a:xfrm>
            <a:off x="0" y="285753"/>
            <a:ext cx="611560" cy="1977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7"/>
          <p:cNvSpPr txBox="1"/>
          <p:nvPr>
            <p:ph idx="1" type="body"/>
          </p:nvPr>
        </p:nvSpPr>
        <p:spPr>
          <a:xfrm>
            <a:off x="755576" y="987574"/>
            <a:ext cx="7344816" cy="38884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just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just">
              <a:lnSpc>
                <a:spcPct val="15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5275" lvl="3" marL="18288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5275" lvl="4" marL="22860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Layout Personalizado">
  <p:cSld name="1_Layout Personalizado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8"/>
          <p:cNvSpPr/>
          <p:nvPr/>
        </p:nvSpPr>
        <p:spPr>
          <a:xfrm>
            <a:off x="0" y="3699484"/>
            <a:ext cx="6372200" cy="1432681"/>
          </a:xfrm>
          <a:prstGeom prst="rect">
            <a:avLst/>
          </a:pr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00" scaled="0"/>
          </a:gra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8"/>
          <p:cNvSpPr txBox="1"/>
          <p:nvPr/>
        </p:nvSpPr>
        <p:spPr>
          <a:xfrm>
            <a:off x="107503" y="411510"/>
            <a:ext cx="1755609" cy="307777"/>
          </a:xfrm>
          <a:prstGeom prst="rect">
            <a:avLst/>
          </a:pr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00" scaled="0"/>
          </a:gra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Nome da disciplina: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8"/>
          <p:cNvSpPr txBox="1"/>
          <p:nvPr/>
        </p:nvSpPr>
        <p:spPr>
          <a:xfrm>
            <a:off x="107503" y="750064"/>
            <a:ext cx="1755609" cy="307777"/>
          </a:xfrm>
          <a:prstGeom prst="rect">
            <a:avLst/>
          </a:pr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00" scaled="0"/>
          </a:gra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Nome do professor: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28"/>
          <p:cNvSpPr txBox="1"/>
          <p:nvPr/>
        </p:nvSpPr>
        <p:spPr>
          <a:xfrm>
            <a:off x="107502" y="1088618"/>
            <a:ext cx="1755610" cy="307777"/>
          </a:xfrm>
          <a:prstGeom prst="rect">
            <a:avLst/>
          </a:pr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00" scaled="0"/>
          </a:gra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Aula interativa: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8"/>
          <p:cNvSpPr txBox="1"/>
          <p:nvPr/>
        </p:nvSpPr>
        <p:spPr>
          <a:xfrm>
            <a:off x="107502" y="1935019"/>
            <a:ext cx="7128794" cy="307777"/>
          </a:xfrm>
          <a:prstGeom prst="rect">
            <a:avLst/>
          </a:pr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00" scaled="0"/>
          </a:gra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Será utilizada a máquina do </a:t>
            </a:r>
            <a:r>
              <a:rPr b="1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IGTI </a:t>
            </a:r>
            <a:r>
              <a:rPr b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 </a:t>
            </a:r>
            <a:r>
              <a:rPr b="1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Pessoal</a:t>
            </a:r>
            <a:r>
              <a:rPr b="1" lang="en-US" sz="1400" u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r>
              <a:rPr b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na aula interativa? Se pessoal, justifique.</a:t>
            </a:r>
            <a:endParaRPr/>
          </a:p>
        </p:txBody>
      </p:sp>
      <p:sp>
        <p:nvSpPr>
          <p:cNvPr id="37" name="Google Shape;37;p28"/>
          <p:cNvSpPr txBox="1"/>
          <p:nvPr/>
        </p:nvSpPr>
        <p:spPr>
          <a:xfrm>
            <a:off x="104472" y="1411079"/>
            <a:ext cx="4212820" cy="504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MONTAGEM DA AULA INTERATIVA</a:t>
            </a:r>
            <a:endParaRPr b="0" sz="2000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" name="Google Shape;38;p28"/>
          <p:cNvSpPr txBox="1"/>
          <p:nvPr/>
        </p:nvSpPr>
        <p:spPr>
          <a:xfrm>
            <a:off x="0" y="-47064"/>
            <a:ext cx="3800079" cy="504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INFORMAÇÕES DA DISCIPLINA</a:t>
            </a:r>
            <a:endParaRPr b="0"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" name="Google Shape;39;p28"/>
          <p:cNvSpPr txBox="1"/>
          <p:nvPr/>
        </p:nvSpPr>
        <p:spPr>
          <a:xfrm>
            <a:off x="107502" y="3651870"/>
            <a:ext cx="3917804" cy="5048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000" u="sng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INSTRUÇÕES PARA O DOCENTE</a:t>
            </a:r>
            <a:endParaRPr b="0" sz="2000" u="sng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" name="Google Shape;40;p28"/>
          <p:cNvSpPr txBox="1"/>
          <p:nvPr/>
        </p:nvSpPr>
        <p:spPr>
          <a:xfrm>
            <a:off x="107502" y="3075806"/>
            <a:ext cx="7128794" cy="307777"/>
          </a:xfrm>
          <a:prstGeom prst="rect">
            <a:avLst/>
          </a:prstGeom>
          <a:gradFill>
            <a:gsLst>
              <a:gs pos="0">
                <a:srgbClr val="BABABA"/>
              </a:gs>
              <a:gs pos="35000">
                <a:srgbClr val="CFCFCF"/>
              </a:gs>
              <a:gs pos="100000">
                <a:srgbClr val="EDEDED"/>
              </a:gs>
            </a:gsLst>
            <a:lin ang="16200000" scaled="0"/>
          </a:gra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 quadro negro será utilizado? (Sim ou não)</a:t>
            </a:r>
            <a:endParaRPr b="0" sz="140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8"/>
          <p:cNvSpPr txBox="1"/>
          <p:nvPr/>
        </p:nvSpPr>
        <p:spPr>
          <a:xfrm>
            <a:off x="238806" y="4116503"/>
            <a:ext cx="6277410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⮚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Deve-se </a:t>
            </a:r>
            <a:r>
              <a:rPr lang="en-US" sz="12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entrar</a:t>
            </a: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no estúdio às 19h00. 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⮚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vestimenta não pode ser verde,</a:t>
            </a: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branca, ou listrada, e </a:t>
            </a: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 ser de caráter</a:t>
            </a: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1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FORMAL</a:t>
            </a: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⮚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 caso de dúvidas, contate: </a:t>
            </a:r>
            <a:r>
              <a:rPr b="1" i="0" lang="en-US" sz="120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walleska.camargo@igti.edu.br</a:t>
            </a:r>
            <a:r>
              <a:rPr b="0" i="0" lang="en-US" sz="1200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ou </a:t>
            </a:r>
            <a:r>
              <a:rPr b="1" i="0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(31) 98326-9441</a:t>
            </a: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⮚"/>
            </a:pP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Os slides </a:t>
            </a:r>
            <a:r>
              <a:rPr b="1" lang="en-US" sz="1200" u="sng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devem</a:t>
            </a: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ser enviados para o e-mail:</a:t>
            </a: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materiaisdidaticos@igti.edu.br </a:t>
            </a:r>
            <a:r>
              <a:rPr b="1" lang="en-US" sz="1200" u="sng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ATÉ</a:t>
            </a:r>
            <a:r>
              <a:rPr b="1" lang="en-US" sz="12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à</a:t>
            </a: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 </a:t>
            </a:r>
            <a:r>
              <a:rPr lang="en-US" sz="12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12:00 do dia da aula interativa</a:t>
            </a:r>
            <a:r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8"/>
          <p:cNvSpPr txBox="1"/>
          <p:nvPr/>
        </p:nvSpPr>
        <p:spPr>
          <a:xfrm>
            <a:off x="4572000" y="80248"/>
            <a:ext cx="4277346" cy="1754326"/>
          </a:xfrm>
          <a:prstGeom prst="rect">
            <a:avLst/>
          </a:prstGeom>
          <a:noFill/>
          <a:ln cap="flat" cmpd="sng" w="9525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Prezado(a) professor(a), este</a:t>
            </a:r>
            <a:r>
              <a:rPr lang="en-US" sz="18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 slide é </a:t>
            </a:r>
            <a:r>
              <a:rPr b="1" lang="en-US" sz="18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RELATIVO APENAS À AULA INTERATIVA</a:t>
            </a:r>
            <a:r>
              <a:rPr lang="en-US" sz="18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! O envie preenchido </a:t>
            </a:r>
            <a:r>
              <a:rPr lang="en-US" sz="1800" u="sng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corretamente</a:t>
            </a:r>
            <a:r>
              <a:rPr lang="en-US" sz="1800" u="non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en-US" sz="1800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 para a preparação da sua aula, ao submetê-lo à equipe de revisão.</a:t>
            </a:r>
            <a:endParaRPr sz="1800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esta aula">
  <p:cSld name="Nesta aula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/>
          <p:nvPr>
            <p:ph type="title"/>
          </p:nvPr>
        </p:nvSpPr>
        <p:spPr>
          <a:xfrm>
            <a:off x="611560" y="117765"/>
            <a:ext cx="7488832" cy="5502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pic>
        <p:nvPicPr>
          <p:cNvPr id="46" name="Google Shape;46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6905" y="228909"/>
            <a:ext cx="899591" cy="327998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4"/>
          <p:cNvSpPr txBox="1"/>
          <p:nvPr>
            <p:ph idx="1" type="body"/>
          </p:nvPr>
        </p:nvSpPr>
        <p:spPr>
          <a:xfrm>
            <a:off x="755576" y="987574"/>
            <a:ext cx="7344816" cy="38884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just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just">
              <a:lnSpc>
                <a:spcPct val="15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5275" lvl="3" marL="18288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5275" lvl="4" marL="22860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48" name="Google Shape;48;p24"/>
          <p:cNvSpPr/>
          <p:nvPr/>
        </p:nvSpPr>
        <p:spPr>
          <a:xfrm>
            <a:off x="0" y="285753"/>
            <a:ext cx="611560" cy="1977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s e tópicos">
  <p:cSld name="Textos e tópico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9"/>
          <p:cNvSpPr txBox="1"/>
          <p:nvPr>
            <p:ph type="title"/>
          </p:nvPr>
        </p:nvSpPr>
        <p:spPr>
          <a:xfrm>
            <a:off x="611560" y="117765"/>
            <a:ext cx="7488832" cy="5502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pic>
        <p:nvPicPr>
          <p:cNvPr id="51" name="Google Shape;51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6905" y="228909"/>
            <a:ext cx="899591" cy="327998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29"/>
          <p:cNvSpPr/>
          <p:nvPr/>
        </p:nvSpPr>
        <p:spPr>
          <a:xfrm>
            <a:off x="0" y="285753"/>
            <a:ext cx="611560" cy="1977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9"/>
          <p:cNvSpPr txBox="1"/>
          <p:nvPr>
            <p:ph idx="1" type="body"/>
          </p:nvPr>
        </p:nvSpPr>
        <p:spPr>
          <a:xfrm>
            <a:off x="755576" y="987574"/>
            <a:ext cx="7344816" cy="38884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just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just">
              <a:lnSpc>
                <a:spcPct val="150000"/>
              </a:lnSpc>
              <a:spcBef>
                <a:spcPts val="2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5275" lvl="3" marL="18288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–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5275" lvl="4" marL="2286000" marR="0" rtl="0" algn="just">
              <a:lnSpc>
                <a:spcPct val="150000"/>
              </a:lnSpc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Char char="»"/>
              <a:defRPr b="0" i="0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»"/>
              <a:defRPr b="0" i="0" sz="16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s/Gráficos/Outros">
  <p:cSld name="Imagens/Gráficos/Outros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/>
          <p:nvPr>
            <p:ph type="title"/>
          </p:nvPr>
        </p:nvSpPr>
        <p:spPr>
          <a:xfrm>
            <a:off x="611560" y="117765"/>
            <a:ext cx="7488832" cy="5502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B9B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rgbClr val="00666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pic>
        <p:nvPicPr>
          <p:cNvPr id="56" name="Google Shape;56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36905" y="228909"/>
            <a:ext cx="899591" cy="32799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30"/>
          <p:cNvSpPr/>
          <p:nvPr/>
        </p:nvSpPr>
        <p:spPr>
          <a:xfrm>
            <a:off x="0" y="285753"/>
            <a:ext cx="611560" cy="1977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6" r:id="rId1"/>
    <p:sldLayoutId id="2147483657" r:id="rId2"/>
    <p:sldLayoutId id="2147483658" r:id="rId3"/>
    <p:sldLayoutId id="2147483659" r:id="rId4"/>
    <p:sldLayoutId id="2147483660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onda.io/projects/conda/en/latest/user-guide/install/index.html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/>
          <p:nvPr/>
        </p:nvSpPr>
        <p:spPr>
          <a:xfrm>
            <a:off x="0" y="0"/>
            <a:ext cx="9180600" cy="5165400"/>
          </a:xfrm>
          <a:prstGeom prst="rect">
            <a:avLst/>
          </a:prstGeom>
          <a:solidFill>
            <a:schemeClr val="dk1">
              <a:alpha val="6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"/>
          <p:cNvSpPr/>
          <p:nvPr/>
        </p:nvSpPr>
        <p:spPr>
          <a:xfrm>
            <a:off x="2917969" y="555526"/>
            <a:ext cx="3312368" cy="1152128"/>
          </a:xfrm>
          <a:prstGeom prst="rect">
            <a:avLst/>
          </a:prstGeom>
          <a:blipFill rotWithShape="1">
            <a:blip r:embed="rId3">
              <a:alphaModFix amt="69000"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"/>
          <p:cNvSpPr txBox="1"/>
          <p:nvPr>
            <p:ph type="title"/>
          </p:nvPr>
        </p:nvSpPr>
        <p:spPr>
          <a:xfrm>
            <a:off x="1043608" y="2787774"/>
            <a:ext cx="7056784" cy="16664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C2C3BF"/>
                </a:solidFill>
              </a:rPr>
              <a:t>Análise de Imagens</a:t>
            </a:r>
            <a:br>
              <a:rPr lang="en-US" sz="2000">
                <a:solidFill>
                  <a:srgbClr val="C2C3BF"/>
                </a:solidFill>
              </a:rPr>
            </a:br>
            <a:br>
              <a:rPr lang="en-US" sz="2000">
                <a:solidFill>
                  <a:srgbClr val="C2C3BF"/>
                </a:solidFill>
              </a:rPr>
            </a:br>
            <a:r>
              <a:rPr lang="en-US" sz="2000">
                <a:solidFill>
                  <a:srgbClr val="C2C3BF"/>
                </a:solidFill>
              </a:rPr>
              <a:t>Prof. </a:t>
            </a:r>
            <a:r>
              <a:rPr lang="en-US">
                <a:solidFill>
                  <a:srgbClr val="C2C3BF"/>
                </a:solidFill>
              </a:rPr>
              <a:t>Paulo Calaes</a:t>
            </a:r>
            <a:endParaRPr sz="2000">
              <a:solidFill>
                <a:srgbClr val="C2C3B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8b6e633fa9_0_48"/>
          <p:cNvSpPr txBox="1"/>
          <p:nvPr>
            <p:ph type="title"/>
          </p:nvPr>
        </p:nvSpPr>
        <p:spPr>
          <a:xfrm>
            <a:off x="611560" y="117765"/>
            <a:ext cx="74889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Capítulo 6. Classificação</a:t>
            </a:r>
            <a:endParaRPr/>
          </a:p>
        </p:txBody>
      </p:sp>
      <p:sp>
        <p:nvSpPr>
          <p:cNvPr id="134" name="Google Shape;134;g8b6e633fa9_0_48"/>
          <p:cNvSpPr txBox="1"/>
          <p:nvPr/>
        </p:nvSpPr>
        <p:spPr>
          <a:xfrm>
            <a:off x="611550" y="1114200"/>
            <a:ext cx="3643800" cy="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6.1. Classificação por pixel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6.2. Classificação por região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6.3. Classificação supervisionada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6.4. Classificação não-supervisionada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g8b6e633fa9_0_48"/>
          <p:cNvPicPr preferRelativeResize="0"/>
          <p:nvPr/>
        </p:nvPicPr>
        <p:blipFill rotWithShape="1">
          <a:blip r:embed="rId3">
            <a:alphaModFix/>
          </a:blip>
          <a:srcRect b="19948" l="47509" r="26624" t="0"/>
          <a:stretch/>
        </p:blipFill>
        <p:spPr>
          <a:xfrm>
            <a:off x="3904550" y="2348900"/>
            <a:ext cx="1576850" cy="205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b6e633fa9_0_58"/>
          <p:cNvSpPr txBox="1"/>
          <p:nvPr>
            <p:ph type="title"/>
          </p:nvPr>
        </p:nvSpPr>
        <p:spPr>
          <a:xfrm>
            <a:off x="611560" y="117765"/>
            <a:ext cx="74889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Capítulo 7. Reconhecimento</a:t>
            </a:r>
            <a:endParaRPr/>
          </a:p>
        </p:txBody>
      </p:sp>
      <p:sp>
        <p:nvSpPr>
          <p:cNvPr id="141" name="Google Shape;141;g8b6e633fa9_0_58"/>
          <p:cNvSpPr txBox="1"/>
          <p:nvPr/>
        </p:nvSpPr>
        <p:spPr>
          <a:xfrm>
            <a:off x="611550" y="1114200"/>
            <a:ext cx="5015400" cy="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7.1. Detecção de objetos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7.2. Reconhecimento facial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7.3. Entendimento de contexto e cenários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7.4. Textos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7.5 Comparação de faces utilizando Amazon Rekognition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7.6 Detecção de objetos utilizando Google Vision 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g8b6e633fa9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9713" y="2749400"/>
            <a:ext cx="4112574" cy="215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b6e633fa9_0_64"/>
          <p:cNvSpPr txBox="1"/>
          <p:nvPr>
            <p:ph type="title"/>
          </p:nvPr>
        </p:nvSpPr>
        <p:spPr>
          <a:xfrm>
            <a:off x="611560" y="117765"/>
            <a:ext cx="74889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Capítulo 8. Análise de sentimentos aplicada ao processamento de imagens</a:t>
            </a:r>
            <a:endParaRPr/>
          </a:p>
        </p:txBody>
      </p:sp>
      <p:sp>
        <p:nvSpPr>
          <p:cNvPr id="148" name="Google Shape;148;g8b6e633fa9_0_64"/>
          <p:cNvSpPr txBox="1"/>
          <p:nvPr/>
        </p:nvSpPr>
        <p:spPr>
          <a:xfrm>
            <a:off x="611550" y="1114200"/>
            <a:ext cx="7117800" cy="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8.1 Construindo uma aplicação de análise de sentimento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8.2 Construindo uma aplicação de análise de sentimento com Amazon Rekognition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8.2 Construindo uma aplicação de análise de sentimento com Google Vision AI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g8b6e633fa9_0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025" y="2040150"/>
            <a:ext cx="4623177" cy="2492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b6e633fa9_0_88"/>
          <p:cNvSpPr txBox="1"/>
          <p:nvPr>
            <p:ph type="title"/>
          </p:nvPr>
        </p:nvSpPr>
        <p:spPr>
          <a:xfrm>
            <a:off x="611560" y="117765"/>
            <a:ext cx="7488900" cy="55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Configuração do Ambiente</a:t>
            </a:r>
            <a:endParaRPr/>
          </a:p>
        </p:txBody>
      </p:sp>
      <p:sp>
        <p:nvSpPr>
          <p:cNvPr id="156" name="Google Shape;156;g8b6e633fa9_0_88"/>
          <p:cNvSpPr txBox="1"/>
          <p:nvPr>
            <p:ph idx="1" type="body"/>
          </p:nvPr>
        </p:nvSpPr>
        <p:spPr>
          <a:xfrm>
            <a:off x="755576" y="987574"/>
            <a:ext cx="7344900" cy="3888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Instalar Conda:</a:t>
            </a:r>
            <a:br>
              <a:rPr lang="en-US"/>
            </a:br>
            <a:r>
              <a:rPr lang="en-US" sz="1100" u="sng">
                <a:solidFill>
                  <a:schemeClr val="hlink"/>
                </a:solidFill>
                <a:hlinkClick r:id="rId3"/>
              </a:rPr>
              <a:t>https://conda.io/projects/conda/en/latest/user-guide/install/index.html</a:t>
            </a:r>
            <a:endParaRPr/>
          </a:p>
          <a:p>
            <a:pPr indent="0" lvl="0" marL="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Criar ambiente com Python 3</a:t>
            </a:r>
            <a:br>
              <a:rPr lang="en-US"/>
            </a:br>
            <a:r>
              <a:rPr lang="en-US" sz="1000">
                <a:solidFill>
                  <a:srgbClr val="242729"/>
                </a:solidFill>
                <a:latin typeface="Courier New"/>
                <a:ea typeface="Courier New"/>
                <a:cs typeface="Courier New"/>
                <a:sym typeface="Courier New"/>
              </a:rPr>
              <a:t>conda create -n py36 python=3.6 anaconda</a:t>
            </a:r>
            <a:endParaRPr sz="1000">
              <a:solidFill>
                <a:srgbClr val="24272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Ativar ambiente com Python 3</a:t>
            </a:r>
            <a:endParaRPr/>
          </a:p>
          <a:p>
            <a:pPr indent="0" lvl="0" marL="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42729"/>
                </a:solidFill>
                <a:latin typeface="Courier New"/>
                <a:ea typeface="Courier New"/>
                <a:cs typeface="Courier New"/>
                <a:sym typeface="Courier New"/>
              </a:rPr>
              <a:t>conda activate py36</a:t>
            </a:r>
            <a:endParaRPr sz="1000">
              <a:solidFill>
                <a:srgbClr val="24272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76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Instalar Bibliotecas</a:t>
            </a:r>
            <a:br>
              <a:rPr lang="en-US"/>
            </a:br>
            <a:r>
              <a:rPr lang="en-US" sz="1000">
                <a:solidFill>
                  <a:srgbClr val="242729"/>
                </a:solidFill>
                <a:latin typeface="Courier New"/>
                <a:ea typeface="Courier New"/>
                <a:cs typeface="Courier New"/>
                <a:sym typeface="Courier New"/>
              </a:rPr>
              <a:t>pip install opencv-python</a:t>
            </a:r>
            <a:endParaRPr sz="1000">
              <a:solidFill>
                <a:srgbClr val="24272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spcBef>
                <a:spcPts val="1100"/>
              </a:spcBef>
              <a:spcAft>
                <a:spcPts val="0"/>
              </a:spcAft>
              <a:buNone/>
            </a:pPr>
            <a:r>
              <a:rPr lang="en-US"/>
              <a:t>Abrir Jupyter Notebook</a:t>
            </a:r>
            <a:endParaRPr/>
          </a:p>
          <a:p>
            <a:pPr indent="0" lvl="0" marL="0" rtl="0" algn="just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42729"/>
                </a:solidFill>
                <a:latin typeface="Courier New"/>
                <a:ea typeface="Courier New"/>
                <a:cs typeface="Courier New"/>
                <a:sym typeface="Courier New"/>
              </a:rPr>
              <a:t>jupyter notebook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/>
          <p:nvPr>
            <p:ph type="title"/>
          </p:nvPr>
        </p:nvSpPr>
        <p:spPr>
          <a:xfrm>
            <a:off x="611560" y="117765"/>
            <a:ext cx="7488832" cy="5502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Conclusão</a:t>
            </a:r>
            <a:endParaRPr/>
          </a:p>
        </p:txBody>
      </p:sp>
      <p:sp>
        <p:nvSpPr>
          <p:cNvPr id="162" name="Google Shape;162;p9"/>
          <p:cNvSpPr txBox="1"/>
          <p:nvPr>
            <p:ph idx="1" type="body"/>
          </p:nvPr>
        </p:nvSpPr>
        <p:spPr>
          <a:xfrm>
            <a:off x="755576" y="987574"/>
            <a:ext cx="7344816" cy="38884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79" lvl="0" marL="225479" rtl="0" algn="just">
              <a:spcBef>
                <a:spcPts val="0"/>
              </a:spcBef>
              <a:spcAft>
                <a:spcPts val="0"/>
              </a:spcAft>
              <a:buSzPts val="1800"/>
              <a:buChar char="☑"/>
            </a:pPr>
            <a:r>
              <a:rPr lang="en-US"/>
              <a:t>O que esperar da disciplina de Análise de Imagens?</a:t>
            </a:r>
            <a:endParaRPr/>
          </a:p>
          <a:p>
            <a:pPr indent="-225479" lvl="0" marL="225479" rtl="0" algn="just">
              <a:spcBef>
                <a:spcPts val="360"/>
              </a:spcBef>
              <a:spcAft>
                <a:spcPts val="0"/>
              </a:spcAft>
              <a:buSzPts val="1800"/>
              <a:buChar char="☑"/>
            </a:pPr>
            <a:r>
              <a:rPr lang="en-US"/>
              <a:t>Como configurar seu ambiente para a disciplina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"/>
          <p:cNvSpPr txBox="1"/>
          <p:nvPr>
            <p:ph type="title"/>
          </p:nvPr>
        </p:nvSpPr>
        <p:spPr>
          <a:xfrm>
            <a:off x="1043608" y="2787774"/>
            <a:ext cx="7056900" cy="166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Aula 1.0  O que esperar da disciplina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"/>
          <p:cNvSpPr txBox="1"/>
          <p:nvPr>
            <p:ph type="title"/>
          </p:nvPr>
        </p:nvSpPr>
        <p:spPr>
          <a:xfrm>
            <a:off x="611560" y="117765"/>
            <a:ext cx="7488832" cy="5502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Nesta aula</a:t>
            </a:r>
            <a:endParaRPr/>
          </a:p>
        </p:txBody>
      </p:sp>
      <p:sp>
        <p:nvSpPr>
          <p:cNvPr id="85" name="Google Shape;85;p3"/>
          <p:cNvSpPr txBox="1"/>
          <p:nvPr>
            <p:ph idx="1" type="body"/>
          </p:nvPr>
        </p:nvSpPr>
        <p:spPr>
          <a:xfrm>
            <a:off x="755576" y="987574"/>
            <a:ext cx="7344816" cy="38884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80" lvl="0" marL="22548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/>
              <a:t>O que esperar da disciplina de Análise de Imagens?</a:t>
            </a:r>
            <a:endParaRPr/>
          </a:p>
          <a:p>
            <a:pPr indent="-225479" lvl="0" marL="225479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/>
              <a:t>Como configurar seu ambiente para a disciplina</a:t>
            </a:r>
            <a:endParaRPr/>
          </a:p>
          <a:p>
            <a:pPr indent="-111180" lvl="0" marL="225480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86" name="Google Shape;8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4550" y="2180525"/>
            <a:ext cx="1662325" cy="2493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575" y="2180525"/>
            <a:ext cx="4436435" cy="249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b6e633fa9_0_2"/>
          <p:cNvSpPr txBox="1"/>
          <p:nvPr>
            <p:ph type="title"/>
          </p:nvPr>
        </p:nvSpPr>
        <p:spPr>
          <a:xfrm>
            <a:off x="611560" y="117765"/>
            <a:ext cx="74889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 que esperar da disciplina de Análise de Imagens?</a:t>
            </a:r>
            <a:endParaRPr/>
          </a:p>
        </p:txBody>
      </p:sp>
      <p:sp>
        <p:nvSpPr>
          <p:cNvPr id="93" name="Google Shape;93;g8b6e633fa9_0_2"/>
          <p:cNvSpPr txBox="1"/>
          <p:nvPr>
            <p:ph idx="1" type="body"/>
          </p:nvPr>
        </p:nvSpPr>
        <p:spPr>
          <a:xfrm>
            <a:off x="755576" y="987574"/>
            <a:ext cx="7344900" cy="38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79" lvl="0" marL="225479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/>
              <a:t>Capítulo 1. Técnicas de processamento de imagens</a:t>
            </a:r>
            <a:endParaRPr/>
          </a:p>
          <a:p>
            <a:pPr indent="-225479" lvl="0" marL="225479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❑"/>
            </a:pPr>
            <a:r>
              <a:rPr lang="en-US"/>
              <a:t>Capítulo 2. Transformação da imagem</a:t>
            </a:r>
            <a:endParaRPr/>
          </a:p>
          <a:p>
            <a:pPr indent="-225479" lvl="0" marL="225479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Char char="❑"/>
            </a:pPr>
            <a:r>
              <a:rPr lang="en-US"/>
              <a:t>Capítulo 3. Detecção</a:t>
            </a:r>
            <a:endParaRPr/>
          </a:p>
          <a:p>
            <a:pPr indent="-225479" lvl="0" marL="225479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Char char="❑"/>
            </a:pPr>
            <a:r>
              <a:rPr lang="en-US"/>
              <a:t>Capítulo 4. Segmentação</a:t>
            </a:r>
            <a:endParaRPr/>
          </a:p>
          <a:p>
            <a:pPr indent="-225479" lvl="0" marL="225479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Char char="❑"/>
            </a:pPr>
            <a:r>
              <a:rPr lang="en-US"/>
              <a:t>Capítulo 5. Localização</a:t>
            </a:r>
            <a:endParaRPr/>
          </a:p>
          <a:p>
            <a:pPr indent="-225479" lvl="0" marL="225479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Char char="❑"/>
            </a:pPr>
            <a:r>
              <a:rPr lang="en-US"/>
              <a:t>Capítulo 6. Classificação</a:t>
            </a:r>
            <a:endParaRPr/>
          </a:p>
          <a:p>
            <a:pPr indent="-225479" lvl="0" marL="225479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Char char="❑"/>
            </a:pPr>
            <a:r>
              <a:rPr lang="en-US"/>
              <a:t>Capítulo 7. Reconhecimento</a:t>
            </a:r>
            <a:endParaRPr/>
          </a:p>
          <a:p>
            <a:pPr indent="-225479" lvl="0" marL="225479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Char char="❑"/>
            </a:pPr>
            <a:r>
              <a:rPr lang="en-US"/>
              <a:t>Capítulo 8. Análise de sentimentos aplicada ao processamento de imagens</a:t>
            </a:r>
            <a:endParaRPr/>
          </a:p>
          <a:p>
            <a:pPr indent="-111179" lvl="0" marL="225479" rtl="0" algn="just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b6e633fa9_0_22"/>
          <p:cNvSpPr txBox="1"/>
          <p:nvPr>
            <p:ph type="title"/>
          </p:nvPr>
        </p:nvSpPr>
        <p:spPr>
          <a:xfrm>
            <a:off x="611560" y="117765"/>
            <a:ext cx="74889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Capítulo 1. Técnicas de processamento de imagens</a:t>
            </a:r>
            <a:endParaRPr/>
          </a:p>
        </p:txBody>
      </p:sp>
      <p:sp>
        <p:nvSpPr>
          <p:cNvPr id="99" name="Google Shape;99;g8b6e633fa9_0_22"/>
          <p:cNvSpPr txBox="1"/>
          <p:nvPr/>
        </p:nvSpPr>
        <p:spPr>
          <a:xfrm>
            <a:off x="611550" y="1114200"/>
            <a:ext cx="3643800" cy="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1.1. Operações Pontuais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1.2. Operações Espaciais ou de Vizinhança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1.3. Filtros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g8b6e633fa9_0_22"/>
          <p:cNvPicPr preferRelativeResize="0"/>
          <p:nvPr/>
        </p:nvPicPr>
        <p:blipFill rotWithShape="1">
          <a:blip r:embed="rId3">
            <a:alphaModFix/>
          </a:blip>
          <a:srcRect b="0" l="0" r="428" t="0"/>
          <a:stretch/>
        </p:blipFill>
        <p:spPr>
          <a:xfrm>
            <a:off x="860025" y="2193425"/>
            <a:ext cx="7392101" cy="234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b6e633fa9_0_28"/>
          <p:cNvSpPr txBox="1"/>
          <p:nvPr>
            <p:ph type="title"/>
          </p:nvPr>
        </p:nvSpPr>
        <p:spPr>
          <a:xfrm>
            <a:off x="611560" y="117765"/>
            <a:ext cx="74889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Capítulo 2. Transformação da imagem</a:t>
            </a:r>
            <a:endParaRPr/>
          </a:p>
        </p:txBody>
      </p:sp>
      <p:sp>
        <p:nvSpPr>
          <p:cNvPr id="106" name="Google Shape;106;g8b6e633fa9_0_28"/>
          <p:cNvSpPr txBox="1"/>
          <p:nvPr/>
        </p:nvSpPr>
        <p:spPr>
          <a:xfrm>
            <a:off x="611550" y="1114200"/>
            <a:ext cx="3643800" cy="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2.1. Transformada de Fourier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2.2. Transformação discreta de cosseno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2.3. Transformada de Hough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g8b6e633fa9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6075" y="1882375"/>
            <a:ext cx="6419850" cy="292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b6e633fa9_0_33"/>
          <p:cNvSpPr txBox="1"/>
          <p:nvPr>
            <p:ph type="title"/>
          </p:nvPr>
        </p:nvSpPr>
        <p:spPr>
          <a:xfrm>
            <a:off x="611560" y="117765"/>
            <a:ext cx="74889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Capítulo 3. Detecção</a:t>
            </a:r>
            <a:endParaRPr/>
          </a:p>
        </p:txBody>
      </p:sp>
      <p:sp>
        <p:nvSpPr>
          <p:cNvPr id="113" name="Google Shape;113;g8b6e633fa9_0_33"/>
          <p:cNvSpPr txBox="1"/>
          <p:nvPr/>
        </p:nvSpPr>
        <p:spPr>
          <a:xfrm>
            <a:off x="611550" y="1114200"/>
            <a:ext cx="3643800" cy="10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3.1. Pontos Isolados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3.2. Linhas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3.3. Bordas na imagem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3.4. Características Invariantes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g8b6e633fa9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4075" y="2096865"/>
            <a:ext cx="4583849" cy="2888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b6e633fa9_0_38"/>
          <p:cNvSpPr txBox="1"/>
          <p:nvPr>
            <p:ph type="title"/>
          </p:nvPr>
        </p:nvSpPr>
        <p:spPr>
          <a:xfrm>
            <a:off x="611560" y="117765"/>
            <a:ext cx="74889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Capítulo 4. Segmentação</a:t>
            </a:r>
            <a:endParaRPr/>
          </a:p>
        </p:txBody>
      </p:sp>
      <p:sp>
        <p:nvSpPr>
          <p:cNvPr id="120" name="Google Shape;120;g8b6e633fa9_0_38"/>
          <p:cNvSpPr txBox="1"/>
          <p:nvPr/>
        </p:nvSpPr>
        <p:spPr>
          <a:xfrm>
            <a:off x="611550" y="1114200"/>
            <a:ext cx="4356900" cy="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4.1. Limiar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4.2. Métodos de Agrupamento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4.3. Segmentação baseada em movimento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4.4. Métodos baseados em compactação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4.5. Métodos baseados em Histograma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4.6. Métodos baseados em detecção de borda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4.7. Métodos baseados em Crescimento de região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4.8. Métodos de particionamento de gráfico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g8b6e633fa9_0_38"/>
          <p:cNvPicPr preferRelativeResize="0"/>
          <p:nvPr/>
        </p:nvPicPr>
        <p:blipFill rotWithShape="1">
          <a:blip r:embed="rId3">
            <a:alphaModFix/>
          </a:blip>
          <a:srcRect b="9108" l="1965" r="3987" t="12772"/>
          <a:stretch/>
        </p:blipFill>
        <p:spPr>
          <a:xfrm>
            <a:off x="1264400" y="2980975"/>
            <a:ext cx="6615200" cy="175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b6e633fa9_0_43"/>
          <p:cNvSpPr txBox="1"/>
          <p:nvPr>
            <p:ph type="title"/>
          </p:nvPr>
        </p:nvSpPr>
        <p:spPr>
          <a:xfrm>
            <a:off x="611560" y="117765"/>
            <a:ext cx="74889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Capítulo 5. Localização</a:t>
            </a:r>
            <a:endParaRPr/>
          </a:p>
        </p:txBody>
      </p:sp>
      <p:sp>
        <p:nvSpPr>
          <p:cNvPr id="127" name="Google Shape;127;g8b6e633fa9_0_43"/>
          <p:cNvSpPr txBox="1"/>
          <p:nvPr/>
        </p:nvSpPr>
        <p:spPr>
          <a:xfrm>
            <a:off x="611550" y="1114200"/>
            <a:ext cx="6276900" cy="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5.1. Construindo uma aplicação de localização utilizando Deep Learning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5.2 Detecção de objeto em cena utilizando Amazon Rekognition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g8b6e633fa9_0_43"/>
          <p:cNvPicPr preferRelativeResize="0"/>
          <p:nvPr/>
        </p:nvPicPr>
        <p:blipFill rotWithShape="1">
          <a:blip r:embed="rId3">
            <a:alphaModFix/>
          </a:blip>
          <a:srcRect b="19034" l="24104" r="52615" t="0"/>
          <a:stretch/>
        </p:blipFill>
        <p:spPr>
          <a:xfrm>
            <a:off x="2072425" y="2055075"/>
            <a:ext cx="1419150" cy="208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2_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2005-10-05T22:30:32Z</dcterms:created>
  <dc:creator>None</dc:creator>
</cp:coreProperties>
</file>